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handoutMasterIdLst>
    <p:handoutMasterId r:id="rId44"/>
  </p:handoutMasterIdLst>
  <p:sldIdLst>
    <p:sldId id="296" r:id="rId6"/>
    <p:sldId id="261" r:id="rId7"/>
    <p:sldId id="297" r:id="rId8"/>
    <p:sldId id="278" r:id="rId9"/>
    <p:sldId id="293" r:id="rId10"/>
    <p:sldId id="298" r:id="rId11"/>
    <p:sldId id="280" r:id="rId12"/>
    <p:sldId id="284" r:id="rId13"/>
    <p:sldId id="285" r:id="rId14"/>
    <p:sldId id="281" r:id="rId15"/>
    <p:sldId id="308" r:id="rId16"/>
    <p:sldId id="286" r:id="rId17"/>
    <p:sldId id="288" r:id="rId18"/>
    <p:sldId id="287" r:id="rId19"/>
    <p:sldId id="290" r:id="rId20"/>
    <p:sldId id="289" r:id="rId21"/>
    <p:sldId id="291" r:id="rId22"/>
    <p:sldId id="292" r:id="rId23"/>
    <p:sldId id="306" r:id="rId24"/>
    <p:sldId id="301" r:id="rId25"/>
    <p:sldId id="265" r:id="rId26"/>
    <p:sldId id="267" r:id="rId27"/>
    <p:sldId id="270" r:id="rId28"/>
    <p:sldId id="275" r:id="rId29"/>
    <p:sldId id="274" r:id="rId30"/>
    <p:sldId id="273" r:id="rId31"/>
    <p:sldId id="272" r:id="rId32"/>
    <p:sldId id="271" r:id="rId33"/>
    <p:sldId id="276" r:id="rId34"/>
    <p:sldId id="277" r:id="rId35"/>
    <p:sldId id="282" r:id="rId36"/>
    <p:sldId id="303" r:id="rId37"/>
    <p:sldId id="304" r:id="rId38"/>
    <p:sldId id="305" r:id="rId39"/>
    <p:sldId id="307" r:id="rId40"/>
    <p:sldId id="295" r:id="rId41"/>
    <p:sldId id="302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80"/>
    <a:srgbClr val="FFDF7D"/>
    <a:srgbClr val="66B3E4"/>
    <a:srgbClr val="ECECEC"/>
    <a:srgbClr val="7FA3BF"/>
    <a:srgbClr val="595959"/>
    <a:srgbClr val="F9F0E0"/>
    <a:srgbClr val="F2F7FA"/>
    <a:srgbClr val="E7E2CA"/>
    <a:srgbClr val="E1E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3119C-D5B0-448A-886B-72A8D4B01283}" v="3" dt="2025-02-19T07:40:17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3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gar Ganesh Chaudhari" userId="f239ed07-28f6-4064-9019-1b12bfe7cf08" providerId="ADAL" clId="{1E23119C-D5B0-448A-886B-72A8D4B01283}"/>
    <pc:docChg chg="undo custSel addSld modSld">
      <pc:chgData name="Sagar Ganesh Chaudhari" userId="f239ed07-28f6-4064-9019-1b12bfe7cf08" providerId="ADAL" clId="{1E23119C-D5B0-448A-886B-72A8D4B01283}" dt="2025-02-19T07:41:41.673" v="78" actId="1076"/>
      <pc:docMkLst>
        <pc:docMk/>
      </pc:docMkLst>
      <pc:sldChg chg="modSp">
        <pc:chgData name="Sagar Ganesh Chaudhari" userId="f239ed07-28f6-4064-9019-1b12bfe7cf08" providerId="ADAL" clId="{1E23119C-D5B0-448A-886B-72A8D4B01283}" dt="2025-02-19T07:34:58.915" v="0"/>
        <pc:sldMkLst>
          <pc:docMk/>
          <pc:sldMk cId="2200256761" sldId="281"/>
        </pc:sldMkLst>
        <pc:spChg chg="mod">
          <ac:chgData name="Sagar Ganesh Chaudhari" userId="f239ed07-28f6-4064-9019-1b12bfe7cf08" providerId="ADAL" clId="{1E23119C-D5B0-448A-886B-72A8D4B01283}" dt="2025-02-19T07:34:58.915" v="0"/>
          <ac:spMkLst>
            <pc:docMk/>
            <pc:sldMk cId="2200256761" sldId="281"/>
            <ac:spMk id="6" creationId="{B0154CE4-D5B9-49A9-0759-318FEB0BAF19}"/>
          </ac:spMkLst>
        </pc:spChg>
      </pc:sldChg>
      <pc:sldChg chg="modSp mod">
        <pc:chgData name="Sagar Ganesh Chaudhari" userId="f239ed07-28f6-4064-9019-1b12bfe7cf08" providerId="ADAL" clId="{1E23119C-D5B0-448A-886B-72A8D4B01283}" dt="2025-02-19T07:38:54.257" v="4" actId="1076"/>
        <pc:sldMkLst>
          <pc:docMk/>
          <pc:sldMk cId="730003642" sldId="286"/>
        </pc:sldMkLst>
        <pc:spChg chg="mod">
          <ac:chgData name="Sagar Ganesh Chaudhari" userId="f239ed07-28f6-4064-9019-1b12bfe7cf08" providerId="ADAL" clId="{1E23119C-D5B0-448A-886B-72A8D4B01283}" dt="2025-02-19T07:38:51.386" v="3" actId="21"/>
          <ac:spMkLst>
            <pc:docMk/>
            <pc:sldMk cId="730003642" sldId="286"/>
            <ac:spMk id="6" creationId="{6866FFBB-D1D9-F5E2-1850-1984F635D52F}"/>
          </ac:spMkLst>
        </pc:spChg>
        <pc:picChg chg="mod">
          <ac:chgData name="Sagar Ganesh Chaudhari" userId="f239ed07-28f6-4064-9019-1b12bfe7cf08" providerId="ADAL" clId="{1E23119C-D5B0-448A-886B-72A8D4B01283}" dt="2025-02-19T07:38:54.257" v="4" actId="1076"/>
          <ac:picMkLst>
            <pc:docMk/>
            <pc:sldMk cId="730003642" sldId="286"/>
            <ac:picMk id="3" creationId="{9F52861A-D28A-43FA-A204-EB3EFFBF02C6}"/>
          </ac:picMkLst>
        </pc:picChg>
      </pc:sldChg>
      <pc:sldChg chg="modSp mod">
        <pc:chgData name="Sagar Ganesh Chaudhari" userId="f239ed07-28f6-4064-9019-1b12bfe7cf08" providerId="ADAL" clId="{1E23119C-D5B0-448A-886B-72A8D4B01283}" dt="2025-02-19T07:41:41.673" v="78" actId="1076"/>
        <pc:sldMkLst>
          <pc:docMk/>
          <pc:sldMk cId="3199641755" sldId="298"/>
        </pc:sldMkLst>
        <pc:spChg chg="mod">
          <ac:chgData name="Sagar Ganesh Chaudhari" userId="f239ed07-28f6-4064-9019-1b12bfe7cf08" providerId="ADAL" clId="{1E23119C-D5B0-448A-886B-72A8D4B01283}" dt="2025-02-19T07:41:41.673" v="78" actId="1076"/>
          <ac:spMkLst>
            <pc:docMk/>
            <pc:sldMk cId="3199641755" sldId="298"/>
            <ac:spMk id="2" creationId="{AD705B2B-39A4-3D8C-6246-769733B731B5}"/>
          </ac:spMkLst>
        </pc:spChg>
      </pc:sldChg>
      <pc:sldChg chg="addSp delSp modSp new mod modClrScheme chgLayout">
        <pc:chgData name="Sagar Ganesh Chaudhari" userId="f239ed07-28f6-4064-9019-1b12bfe7cf08" providerId="ADAL" clId="{1E23119C-D5B0-448A-886B-72A8D4B01283}" dt="2025-02-19T07:41:11.469" v="76" actId="108"/>
        <pc:sldMkLst>
          <pc:docMk/>
          <pc:sldMk cId="2614267720" sldId="308"/>
        </pc:sldMkLst>
        <pc:spChg chg="mod ord">
          <ac:chgData name="Sagar Ganesh Chaudhari" userId="f239ed07-28f6-4064-9019-1b12bfe7cf08" providerId="ADAL" clId="{1E23119C-D5B0-448A-886B-72A8D4B01283}" dt="2025-02-19T07:40:08.663" v="24" actId="20577"/>
          <ac:spMkLst>
            <pc:docMk/>
            <pc:sldMk cId="2614267720" sldId="308"/>
            <ac:spMk id="2" creationId="{6087EF26-6A38-5D8F-C27D-9E9702D3BC26}"/>
          </ac:spMkLst>
        </pc:spChg>
        <pc:spChg chg="del">
          <ac:chgData name="Sagar Ganesh Chaudhari" userId="f239ed07-28f6-4064-9019-1b12bfe7cf08" providerId="ADAL" clId="{1E23119C-D5B0-448A-886B-72A8D4B01283}" dt="2025-02-19T07:39:07.503" v="7"/>
          <ac:spMkLst>
            <pc:docMk/>
            <pc:sldMk cId="2614267720" sldId="308"/>
            <ac:spMk id="3" creationId="{02E7A5F0-18B7-28F7-1FB4-5F6C6A79CF10}"/>
          </ac:spMkLst>
        </pc:spChg>
        <pc:spChg chg="add mod">
          <ac:chgData name="Sagar Ganesh Chaudhari" userId="f239ed07-28f6-4064-9019-1b12bfe7cf08" providerId="ADAL" clId="{1E23119C-D5B0-448A-886B-72A8D4B01283}" dt="2025-02-19T07:41:11.469" v="76" actId="108"/>
          <ac:spMkLst>
            <pc:docMk/>
            <pc:sldMk cId="2614267720" sldId="308"/>
            <ac:spMk id="5" creationId="{8994F2F4-1F87-4186-8E81-086EBB224E9C}"/>
          </ac:spMkLst>
        </pc:spChg>
        <pc:spChg chg="add del mod">
          <ac:chgData name="Sagar Ganesh Chaudhari" userId="f239ed07-28f6-4064-9019-1b12bfe7cf08" providerId="ADAL" clId="{1E23119C-D5B0-448A-886B-72A8D4B01283}" dt="2025-02-19T07:39:14.774" v="11" actId="478"/>
          <ac:spMkLst>
            <pc:docMk/>
            <pc:sldMk cId="2614267720" sldId="308"/>
            <ac:spMk id="9" creationId="{70503925-A940-4B53-2CC2-36AB1DFE48CB}"/>
          </ac:spMkLst>
        </pc:spChg>
        <pc:picChg chg="add mod">
          <ac:chgData name="Sagar Ganesh Chaudhari" userId="f239ed07-28f6-4064-9019-1b12bfe7cf08" providerId="ADAL" clId="{1E23119C-D5B0-448A-886B-72A8D4B01283}" dt="2025-02-19T07:40:11.128" v="25" actId="1076"/>
          <ac:picMkLst>
            <pc:docMk/>
            <pc:sldMk cId="2614267720" sldId="308"/>
            <ac:picMk id="4" creationId="{E4455B31-B314-3942-1796-C57613250E1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12D67-2B4E-9F55-6EDC-F2256BD021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68C3D-E520-C942-CFB7-27E263C06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296E7-6EEA-4CEF-8F27-97AAB193940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E418-482A-7A43-F10A-2705951C1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5FD8-B708-FF93-D8FD-7A2F3AD61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EA95-EEDE-466E-B94C-8B572EEF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94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0EA10B1E-4FA2-D72F-F444-DB648FFEB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147" b="4270"/>
          <a:stretch/>
        </p:blipFill>
        <p:spPr>
          <a:xfrm>
            <a:off x="-28124" y="0"/>
            <a:ext cx="1222012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3006522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1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413D66-879B-990C-642E-1E1E0D8F30F0}"/>
              </a:ext>
            </a:extLst>
          </p:cNvPr>
          <p:cNvSpPr txBox="1">
            <a:spLocks/>
          </p:cNvSpPr>
          <p:nvPr userDrawn="1"/>
        </p:nvSpPr>
        <p:spPr>
          <a:xfrm>
            <a:off x="1089891" y="4473456"/>
            <a:ext cx="8937171" cy="4385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2500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FC81-BEEE-352B-0244-DD36B67B80C9}"/>
              </a:ext>
            </a:extLst>
          </p:cNvPr>
          <p:cNvSpPr txBox="1">
            <a:spLocks/>
          </p:cNvSpPr>
          <p:nvPr userDrawn="1"/>
        </p:nvSpPr>
        <p:spPr>
          <a:xfrm>
            <a:off x="1089890" y="5263013"/>
            <a:ext cx="8937171" cy="58753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en-US" sz="1400" b="1" dirty="0"/>
              <a:t>Presenter Name</a:t>
            </a:r>
          </a:p>
          <a:p>
            <a:pPr>
              <a:lnSpc>
                <a:spcPts val="2000"/>
              </a:lnSpc>
            </a:pPr>
            <a:r>
              <a:rPr lang="en-US" sz="1400" b="0" dirty="0"/>
              <a:t>Month, 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4A541-3236-7C7A-108F-C328E38F3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934" y="323988"/>
            <a:ext cx="2323604" cy="6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6CF0EE8-1D27-DB0B-D74F-2627C320C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E2AFA92-4A8A-D692-CB16-A5351C9E5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62"/>
            <a:ext cx="5760164" cy="410684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73A9ED4-9BDF-42B0-B98D-5F105B1AC1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6042" y="961005"/>
            <a:ext cx="8911647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>
                <a:solidFill>
                  <a:srgbClr val="595959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Title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8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63F4705-5885-9139-7C1E-5E2F720F7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51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916254B-43C5-9C82-7FF6-BC881992F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95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B70154DA-9096-81F4-B455-E3499A1BD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85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379A390-F031-B6A4-9699-D7473C203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26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bold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B00E7C7-88E6-A7F9-7356-C605C6E380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6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F438032-1F77-BBEA-C7C7-8ED95C652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2765913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4C7068-0752-FBFE-5D91-4C5EF463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435" y="4233333"/>
            <a:ext cx="4293054" cy="664810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FA6A43-0AD4-BED3-13C7-0AF5B9BB3FF3}"/>
              </a:ext>
            </a:extLst>
          </p:cNvPr>
          <p:cNvSpPr txBox="1"/>
          <p:nvPr userDrawn="1"/>
        </p:nvSpPr>
        <p:spPr>
          <a:xfrm>
            <a:off x="3048000" y="642330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spc="50" baseline="0" dirty="0" err="1">
                <a:solidFill>
                  <a:srgbClr val="595959"/>
                </a:solidFill>
                <a:effectLst/>
                <a:latin typeface="Frutiger 45 Light" pitchFamily="2" charset="0"/>
              </a:rPr>
              <a:t>LTIMindtree</a:t>
            </a:r>
            <a:r>
              <a:rPr lang="en-US" sz="1000" b="0" i="0" spc="50" baseline="0" dirty="0">
                <a:solidFill>
                  <a:srgbClr val="595959"/>
                </a:solidFill>
                <a:effectLst/>
                <a:latin typeface="Frutiger 45 Light" pitchFamily="2" charset="0"/>
              </a:rPr>
              <a:t> Limited is a subsidiary of Larsen &amp; Toubro Limited</a:t>
            </a:r>
            <a:endParaRPr lang="en-US" sz="1000" b="0" kern="1200" spc="50" baseline="0" dirty="0">
              <a:solidFill>
                <a:srgbClr val="595959"/>
              </a:solidFill>
              <a:latin typeface="Frutiger 45 Light" pitchFamily="2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452BF-B975-E66F-DD59-26D7F10461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27D409DF-402A-DD18-BFCE-888857314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5456A7-BE66-D18D-4755-5BE1D37DDEF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400" y="1822450"/>
            <a:ext cx="11125200" cy="4351338"/>
          </a:xfrm>
        </p:spPr>
        <p:txBody>
          <a:bodyPr>
            <a:normAutofit/>
          </a:bodyPr>
          <a:lstStyle>
            <a:lvl1pPr>
              <a:defRPr lang="en-US" sz="12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12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2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2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2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3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36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pos="7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38F9EE4-1525-DA32-B6BF-F9D4E4DA0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65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AEB0E49-39B0-037C-0357-6C4472DC1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57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F8B13B-8E7C-F321-BF83-177D747B1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52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B593DD1-E696-84F5-997E-395CB4B34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886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6A7051-5A82-D471-602E-39E158F6B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3242" y="1508588"/>
            <a:ext cx="5864980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242" y="4388313"/>
            <a:ext cx="58649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21F3B-DFDD-3880-4A59-92315D909E9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chemeClr val="bg2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7DD45-CE2E-85E8-642D-93DED37DD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8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D37EA21-4965-A1A5-EFE5-F1DB9D9A9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7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F8A07F5-F0F3-56A0-B462-8A048CE69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DD8A8A8-2642-F3FA-DCC7-296A6B23D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2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DB723-1905-4E83-9D47-D0B5CFAA7945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61BA-C7F5-9336-C8B6-9C52C6E480B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3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6" r:id="rId4"/>
    <p:sldLayoutId id="2147483665" r:id="rId5"/>
    <p:sldLayoutId id="2147483651" r:id="rId6"/>
    <p:sldLayoutId id="2147483660" r:id="rId7"/>
    <p:sldLayoutId id="2147483652" r:id="rId8"/>
    <p:sldLayoutId id="2147483653" r:id="rId9"/>
    <p:sldLayoutId id="2147483654" r:id="rId10"/>
    <p:sldLayoutId id="2147483658" r:id="rId11"/>
    <p:sldLayoutId id="2147483656" r:id="rId12"/>
    <p:sldLayoutId id="2147483657" r:id="rId13"/>
    <p:sldLayoutId id="2147483664" r:id="rId14"/>
    <p:sldLayoutId id="2147483663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B14A18-AC83-AA9A-3F32-95C056DEB062}"/>
              </a:ext>
            </a:extLst>
          </p:cNvPr>
          <p:cNvSpPr txBox="1"/>
          <p:nvPr/>
        </p:nvSpPr>
        <p:spPr>
          <a:xfrm>
            <a:off x="7315200" y="2746314"/>
            <a:ext cx="4876800" cy="3360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SAGAR CHAUDHARI (GL)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ARUN (GL)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 KUMAR SAPARE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SHIVANI KAPPATI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VAIBHAV SINGH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DHARUN BALAJI </a:t>
            </a:r>
            <a:endParaRPr lang="en-I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74389A90-9F86-1AE1-3007-3BE2FD3D0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622" y="489344"/>
            <a:ext cx="10184214" cy="99376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NIKE SALES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EC547-E600-B589-74EE-42E8EDFD29E8}"/>
              </a:ext>
            </a:extLst>
          </p:cNvPr>
          <p:cNvSpPr txBox="1"/>
          <p:nvPr/>
        </p:nvSpPr>
        <p:spPr>
          <a:xfrm>
            <a:off x="594622" y="1634548"/>
            <a:ext cx="6096000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SME: </a:t>
            </a: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 Saklecha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TRAINER: </a:t>
            </a: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Dinesh Karthik</a:t>
            </a:r>
          </a:p>
        </p:txBody>
      </p:sp>
    </p:spTree>
    <p:extLst>
      <p:ext uri="{BB962C8B-B14F-4D97-AF65-F5344CB8AC3E}">
        <p14:creationId xmlns:p14="http://schemas.microsoft.com/office/powerpoint/2010/main" val="410005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772A-B6EA-B71C-31D7-E407EC36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154CE4-D5B9-49A9-0759-318FEB0BA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479" y="880928"/>
            <a:ext cx="10059542" cy="479082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SNOWFLAKE TASK: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the data was loaded into Snowflake, we proceeded to unload it into AWS S3.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involved generating an IAM policy in AWS with the necessary permissions, creating an IAM role, and establishing a secure storage integration between Snowflake and AWS S3.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has been shared to everyone in the team through private sharing.</a:t>
            </a:r>
          </a:p>
        </p:txBody>
      </p:sp>
    </p:spTree>
    <p:extLst>
      <p:ext uri="{BB962C8B-B14F-4D97-AF65-F5344CB8AC3E}">
        <p14:creationId xmlns:p14="http://schemas.microsoft.com/office/powerpoint/2010/main" val="220025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455B31-B314-3942-1796-C57613250E1D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5229" y="1581231"/>
            <a:ext cx="10393370" cy="4806934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7EF26-6A38-5D8F-C27D-9E9702D3BC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r>
              <a:rPr lang="en-US" sz="2500" b="1" dirty="0">
                <a:solidFill>
                  <a:schemeClr val="tx2"/>
                </a:solidFill>
              </a:rPr>
              <a:t>:</a:t>
            </a:r>
          </a:p>
          <a:p>
            <a:pPr marL="0" indent="0">
              <a:buNone/>
            </a:pPr>
            <a:endParaRPr lang="en-US" sz="2500" b="1" dirty="0">
              <a:solidFill>
                <a:schemeClr val="tx2"/>
              </a:solidFill>
            </a:endParaRPr>
          </a:p>
          <a:p>
            <a:endParaRPr lang="en-IN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4F2F4-1F87-4186-8E81-086EBB224E9C}"/>
              </a:ext>
            </a:extLst>
          </p:cNvPr>
          <p:cNvSpPr txBox="1"/>
          <p:nvPr/>
        </p:nvSpPr>
        <p:spPr>
          <a:xfrm>
            <a:off x="1054100" y="950912"/>
            <a:ext cx="345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tx2"/>
                </a:solidFill>
                <a:latin typeface="Frutiger 45 Light" pitchFamily="2" charset="0"/>
                <a:cs typeface="Calibri" panose="020F0502020204030204" pitchFamily="34" charset="0"/>
              </a:rPr>
              <a:t>Unloaded Data File :</a:t>
            </a:r>
          </a:p>
        </p:txBody>
      </p:sp>
    </p:spTree>
    <p:extLst>
      <p:ext uri="{BB962C8B-B14F-4D97-AF65-F5344CB8AC3E}">
        <p14:creationId xmlns:p14="http://schemas.microsoft.com/office/powerpoint/2010/main" val="2614267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D1DB8-5A61-F7EC-3985-AE9B8F2BF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66FFBB-D1D9-F5E2-1850-1984F635D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480" y="399015"/>
            <a:ext cx="10059542" cy="479082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Bucket creation</a:t>
            </a:r>
          </a:p>
          <a:p>
            <a:endParaRPr lang="en-US" sz="2900" b="1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52861A-D28A-43FA-A204-EB3EFFBF0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0" y="1259128"/>
            <a:ext cx="9856572" cy="45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0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641D0-515E-A402-6AE5-78463559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112E0E-DFF2-C4EE-F379-480B17298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480" y="399015"/>
            <a:ext cx="10059542" cy="4790824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tx2"/>
                </a:solidFill>
              </a:rPr>
              <a:t>IAM policy created</a:t>
            </a:r>
          </a:p>
          <a:p>
            <a:endParaRPr lang="en-US" sz="29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CEE6D-53DE-88FB-7205-D5E3D849A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19" y="1041505"/>
            <a:ext cx="10264346" cy="47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1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0F8ED-CBC2-67FA-B23C-0D5B6054A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A9C2A1-E8D1-47A4-55EA-38CFF4182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480" y="399015"/>
            <a:ext cx="10059542" cy="479082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tx2"/>
                </a:solidFill>
              </a:rPr>
              <a:t>IAM role created</a:t>
            </a:r>
          </a:p>
          <a:p>
            <a:endParaRPr lang="en-US" sz="2500" dirty="0"/>
          </a:p>
          <a:p>
            <a:endParaRPr lang="en-US" sz="29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DE093-0B1D-CE06-76B8-7D26E18FE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68" y="1050324"/>
            <a:ext cx="9556230" cy="44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3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C80DD-6862-A451-35EB-BA524DF9D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0A34C9-0356-76EA-2C0E-98CE7CC43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480" y="399015"/>
            <a:ext cx="10059542" cy="479082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tx2"/>
                </a:solidFill>
              </a:rPr>
              <a:t>Dataset uploaded in the s3</a:t>
            </a:r>
          </a:p>
          <a:p>
            <a:endParaRPr lang="en-US" sz="2500" dirty="0"/>
          </a:p>
          <a:p>
            <a:endParaRPr lang="en-US" sz="29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02896-DF72-FF87-A082-E6B3384F9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0" y="1103882"/>
            <a:ext cx="10059543" cy="46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94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DA4E3-F353-3522-FD03-315FB3293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941BB9-F395-8BC0-F804-A7F201078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480" y="399015"/>
            <a:ext cx="10059542" cy="479082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tx2"/>
                </a:solidFill>
              </a:rPr>
              <a:t>Storage Integration created</a:t>
            </a:r>
          </a:p>
          <a:p>
            <a:endParaRPr lang="en-US" sz="2500" dirty="0"/>
          </a:p>
          <a:p>
            <a:endParaRPr lang="en-US" sz="29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C116B-6ED2-95F8-4DE3-5E47B433F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73" y="1033587"/>
            <a:ext cx="10266054" cy="4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2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AC8ED-CFE3-E6B2-3814-42AFCB91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5500E8-4275-40FE-F8D7-19C741FE7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480" y="399015"/>
            <a:ext cx="10059542" cy="479082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tx2"/>
                </a:solidFill>
              </a:rPr>
              <a:t>Dataset loaded to stage through data integration </a:t>
            </a:r>
          </a:p>
          <a:p>
            <a:endParaRPr lang="en-US" sz="2500" dirty="0"/>
          </a:p>
          <a:p>
            <a:endParaRPr lang="en-US" sz="29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02FFD-9A48-3842-3102-76F463477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46" y="1220059"/>
            <a:ext cx="9408182" cy="441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5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21932-0F3B-8157-8715-BD0A1FA7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215B22-328F-185C-FF89-75D132C90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480" y="399015"/>
            <a:ext cx="10059542" cy="479082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tx2"/>
                </a:solidFill>
              </a:rPr>
              <a:t>Table loaded automatically </a:t>
            </a:r>
          </a:p>
          <a:p>
            <a:endParaRPr lang="en-US" sz="2500" dirty="0"/>
          </a:p>
          <a:p>
            <a:endParaRPr lang="en-US" sz="29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8CF34-DB22-2432-BC6B-D05F85BFF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2" y="1114678"/>
            <a:ext cx="9350997" cy="46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8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EC39C-B376-09B8-132F-C9B2AA762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26D90A-52CF-6496-FC8F-C7C1B67EC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480" y="399015"/>
            <a:ext cx="10059542" cy="479082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Sharing</a:t>
            </a:r>
          </a:p>
          <a:p>
            <a:endParaRPr lang="en-US" sz="2500" dirty="0"/>
          </a:p>
          <a:p>
            <a:endParaRPr lang="en-US" sz="29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302B37-78A7-FBF7-B739-AF760ACD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41" y="953014"/>
            <a:ext cx="11025616" cy="519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25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85B8E-356B-ECE8-5509-109D12D430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65556" y="1625600"/>
            <a:ext cx="9232331" cy="4673600"/>
          </a:xfrm>
        </p:spPr>
        <p:txBody>
          <a:bodyPr>
            <a:normAutofit fontScale="92500" lnSpcReduction="10000"/>
          </a:bodyPr>
          <a:lstStyle/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 Pandas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IICS Task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Snowflake task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Tableau Visualizations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Kanban Chart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9365" y="881777"/>
            <a:ext cx="9281523" cy="434975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16297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19AEB-930D-0F2F-4C70-23043DEF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93979A-5992-99AE-99D9-E7C1DB050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4770" y="2700034"/>
            <a:ext cx="5401730" cy="1457932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TABLEAU VISUALIZATIONS:</a:t>
            </a:r>
          </a:p>
        </p:txBody>
      </p:sp>
    </p:spTree>
    <p:extLst>
      <p:ext uri="{BB962C8B-B14F-4D97-AF65-F5344CB8AC3E}">
        <p14:creationId xmlns:p14="http://schemas.microsoft.com/office/powerpoint/2010/main" val="2481150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2231E3-9529-67C1-4CEA-48C828D42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8606" y="674587"/>
            <a:ext cx="10651094" cy="664810"/>
          </a:xfrm>
        </p:spPr>
        <p:txBody>
          <a:bodyPr>
            <a:normAutofit fontScale="92500"/>
          </a:bodyPr>
          <a:lstStyle/>
          <a:p>
            <a:r>
              <a:rPr lang="en-US" sz="2700" b="1" dirty="0">
                <a:solidFill>
                  <a:schemeClr val="tx2"/>
                </a:solidFill>
              </a:rPr>
              <a:t>1. Customer Demographics </a:t>
            </a:r>
            <a:r>
              <a:rPr lang="en-US" sz="2700" dirty="0">
                <a:solidFill>
                  <a:schemeClr val="tx2"/>
                </a:solidFill>
              </a:rPr>
              <a:t>- Pie chart of customer distribution by age group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929ED6-49AE-D72D-5748-1EDF9BFB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80" y="1339397"/>
            <a:ext cx="9739745" cy="45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3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DE06D-B4AE-E33E-2DE9-DE0DAB226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010F44-EA7D-E35C-0CB3-51B98F3DC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8608" y="674587"/>
            <a:ext cx="7175068" cy="664810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chemeClr val="tx2"/>
                </a:solidFill>
              </a:rPr>
              <a:t>2. Monthly Sales Trends </a:t>
            </a:r>
            <a:r>
              <a:rPr lang="en-US" sz="2500" dirty="0">
                <a:solidFill>
                  <a:schemeClr val="tx2"/>
                </a:solidFill>
              </a:rPr>
              <a:t>- Heatmap by month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BF2911-F65F-DB71-4EB4-46DB36092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9" y="1339397"/>
            <a:ext cx="1089812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04523-4AD2-1D3B-0D67-1BAE7D6D8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77871C-2335-9DFC-A72A-E3DAD346A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466" y="625160"/>
            <a:ext cx="8299533" cy="66481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>
                <a:solidFill>
                  <a:schemeClr val="tx2"/>
                </a:solidFill>
              </a:rPr>
              <a:t>3. Sales Performance by Region </a:t>
            </a:r>
            <a:r>
              <a:rPr lang="en-US" sz="2500" dirty="0">
                <a:solidFill>
                  <a:schemeClr val="tx2"/>
                </a:solidFill>
              </a:rPr>
              <a:t>- Stacked bar chart  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17211C-5C74-5B71-D2AD-B281F39B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7" y="1565564"/>
            <a:ext cx="9491024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3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C2AF4-5E0E-CFDE-76AA-6BFAB38A8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1EA841-7057-483D-1D93-6B22087B4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0966" y="320360"/>
            <a:ext cx="8299533" cy="66481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>
                <a:solidFill>
                  <a:schemeClr val="tx2"/>
                </a:solidFill>
              </a:rPr>
              <a:t>4. Geographic Sales Distribution </a:t>
            </a:r>
            <a:r>
              <a:rPr lang="en-US" sz="2500" dirty="0">
                <a:solidFill>
                  <a:schemeClr val="tx2"/>
                </a:solidFill>
              </a:rPr>
              <a:t>- Map visualization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F0409E-543D-A841-9EE1-561A20510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8" y="1244865"/>
            <a:ext cx="9185564" cy="47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6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0B00-0FDC-9335-4E1B-71787B650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1394FA-524E-0883-7512-23541A057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066" y="345760"/>
            <a:ext cx="8299533" cy="66481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>
                <a:solidFill>
                  <a:schemeClr val="tx2"/>
                </a:solidFill>
              </a:rPr>
              <a:t>5. Profit Margin Analysis </a:t>
            </a:r>
            <a:r>
              <a:rPr lang="en-US" sz="2500" dirty="0">
                <a:solidFill>
                  <a:schemeClr val="tx2"/>
                </a:solidFill>
              </a:rPr>
              <a:t>- Scatter plot</a:t>
            </a: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33CC0E0-CF39-9202-8705-4393D7AD6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43890"/>
            <a:ext cx="9518073" cy="45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70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ADE57-625E-7A37-4E39-4B3BE8DA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81AA38-8846-CDB9-EE7A-0681D4799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066" y="320360"/>
            <a:ext cx="9641116" cy="66481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>
                <a:solidFill>
                  <a:schemeClr val="tx2"/>
                </a:solidFill>
              </a:rPr>
              <a:t>6. Sales forecasting </a:t>
            </a:r>
            <a:r>
              <a:rPr lang="en-US" sz="2500" dirty="0">
                <a:solidFill>
                  <a:schemeClr val="tx2"/>
                </a:solidFill>
              </a:rPr>
              <a:t>- future sales based on historical data market trends</a:t>
            </a:r>
          </a:p>
        </p:txBody>
      </p:sp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A88116AD-FD45-4891-15E5-DA10A83EB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58" y="1385455"/>
            <a:ext cx="9899478" cy="45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79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20432-D3F0-58DF-F5A9-0E614A47F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88A09-1A5D-3B25-7251-FCCC4430B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466" y="345760"/>
            <a:ext cx="8299533" cy="66481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>
                <a:solidFill>
                  <a:schemeClr val="tx2"/>
                </a:solidFill>
              </a:rPr>
              <a:t>7. Average Order Value </a:t>
            </a:r>
            <a:r>
              <a:rPr lang="en-US" sz="2500" dirty="0">
                <a:solidFill>
                  <a:schemeClr val="tx2"/>
                </a:solidFill>
              </a:rPr>
              <a:t>- Box plot or Bar Chart</a:t>
            </a:r>
          </a:p>
        </p:txBody>
      </p:sp>
      <p:pic>
        <p:nvPicPr>
          <p:cNvPr id="3" name="Picture 2" descr="A screenshot of a pie chart&#10;&#10;AI-generated content may be incorrect.">
            <a:extLst>
              <a:ext uri="{FF2B5EF4-FFF2-40B4-BE49-F238E27FC236}">
                <a16:creationId xmlns:a16="http://schemas.microsoft.com/office/drawing/2014/main" id="{20AB42F6-41CA-42E9-EF01-BF0B73AF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1330036"/>
            <a:ext cx="9739746" cy="468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50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40DF8-1AD5-FEF2-3D18-EC594639A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180E93-3EBF-E9E8-FD0F-CB33F8271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466" y="625160"/>
            <a:ext cx="8299533" cy="664810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chemeClr val="tx2"/>
                </a:solidFill>
              </a:rPr>
              <a:t>8.</a:t>
            </a:r>
            <a:r>
              <a:rPr lang="en-US" sz="21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chemeClr val="tx2"/>
                </a:solidFill>
              </a:rPr>
              <a:t>Sales by Payment Method </a:t>
            </a:r>
            <a:r>
              <a:rPr lang="en-US" sz="2500" dirty="0">
                <a:solidFill>
                  <a:schemeClr val="tx2"/>
                </a:solidFill>
              </a:rPr>
              <a:t>- Stacked column chart</a:t>
            </a:r>
          </a:p>
        </p:txBody>
      </p:sp>
      <p:pic>
        <p:nvPicPr>
          <p:cNvPr id="3" name="Picture 2" descr="A screen shot of a diagram&#10;&#10;AI-generated content may be incorrect.">
            <a:extLst>
              <a:ext uri="{FF2B5EF4-FFF2-40B4-BE49-F238E27FC236}">
                <a16:creationId xmlns:a16="http://schemas.microsoft.com/office/drawing/2014/main" id="{2FD83A86-9C45-8C07-2314-4EB6B25FF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6" y="1289970"/>
            <a:ext cx="9739747" cy="46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44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9465B-9E84-2992-1A2A-0BD709357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B4920B-EB79-63C0-DAA9-5BC1C0C7B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466" y="384287"/>
            <a:ext cx="8871034" cy="664810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chemeClr val="tx2"/>
                </a:solidFill>
              </a:rPr>
              <a:t>9. Top-Selling Products </a:t>
            </a:r>
            <a:r>
              <a:rPr lang="en-US" sz="2500" dirty="0">
                <a:solidFill>
                  <a:schemeClr val="tx2"/>
                </a:solidFill>
              </a:rPr>
              <a:t>- Bar chart displaying the top 5 products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15E27E-72E1-118F-C3C4-6E2CC684F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63" y="1173788"/>
            <a:ext cx="9047018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9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C1CC7B-455C-CB2F-AF18-C61579B84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242" y="956810"/>
            <a:ext cx="8911647" cy="689995"/>
          </a:xfrm>
        </p:spPr>
        <p:txBody>
          <a:bodyPr/>
          <a:lstStyle/>
          <a:p>
            <a:pPr marL="0" indent="0">
              <a:buNone/>
            </a:pP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A39E5-1754-793D-A691-4E8D81B29060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71" y="1856512"/>
            <a:ext cx="9465057" cy="4137887"/>
          </a:xfrm>
        </p:spPr>
      </p:pic>
    </p:spTree>
    <p:extLst>
      <p:ext uri="{BB962C8B-B14F-4D97-AF65-F5344CB8AC3E}">
        <p14:creationId xmlns:p14="http://schemas.microsoft.com/office/powerpoint/2010/main" val="1244194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2EBB9-71B9-5BDB-C46C-E7CE62BEB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FAB9B6-AA98-0819-1F00-3EB1753E2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466" y="625160"/>
            <a:ext cx="8959934" cy="664810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chemeClr val="tx2"/>
                </a:solidFill>
              </a:rPr>
              <a:t>10. Sales Trends Analysis </a:t>
            </a:r>
            <a:r>
              <a:rPr lang="en-US" sz="2500" dirty="0">
                <a:solidFill>
                  <a:schemeClr val="tx2"/>
                </a:solidFill>
              </a:rPr>
              <a:t> Line chart of sales revenue over time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45642766-335D-1C09-C6C8-B3457BB58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" y="1289970"/>
            <a:ext cx="9337963" cy="45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7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06EB5-8D7E-518F-A077-6F177A662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9B48C3-7088-96C5-4FA7-6BE0BB64C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403" y="312517"/>
            <a:ext cx="6399197" cy="664810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1:</a:t>
            </a:r>
            <a:endParaRPr lang="en-US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BA0B663-0CC2-5CE8-0C7D-4DFEABA12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7" y="1122218"/>
            <a:ext cx="9421090" cy="48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2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72D1A-3643-D92D-5461-54CE92F3D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F084DD-A67B-4AD6-1595-FDB485E41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83" y="1059873"/>
            <a:ext cx="9964434" cy="4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05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1F14B-AFE5-8B4B-3F2C-4909F4F2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0EF150-0615-5B7A-FF4F-5177112AB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403" y="312517"/>
            <a:ext cx="6399197" cy="664810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2:</a:t>
            </a:r>
            <a:endParaRPr lang="en-US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sales report&#10;&#10;AI-generated content may be incorrect.">
            <a:extLst>
              <a:ext uri="{FF2B5EF4-FFF2-40B4-BE49-F238E27FC236}">
                <a16:creationId xmlns:a16="http://schemas.microsoft.com/office/drawing/2014/main" id="{D93E39A4-8244-23D6-2BA3-EF4ED222B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3" y="1122218"/>
            <a:ext cx="9822873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43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9B391-3CEE-7608-9A7E-A08A9904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DF1D991-DB3A-8067-8109-F1D3830C9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" y="692727"/>
            <a:ext cx="9864437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99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68E8C-F7F2-1D1A-1C54-C5583761D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4CCC9E-2067-2595-B93D-A577E9318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403" y="312517"/>
            <a:ext cx="6399197" cy="664810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CHART:</a:t>
            </a:r>
            <a:endParaRPr lang="en-US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53F8ED9-182F-8017-52C6-92F1AB8B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1" y="1170596"/>
            <a:ext cx="9918357" cy="486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70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F8AC-B432-A6DC-EC64-1F3E2C821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D2BCC6-7456-F8AE-38B4-1587EB06A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303" y="153586"/>
            <a:ext cx="4807919" cy="664810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KANBAN CHART:</a:t>
            </a:r>
            <a:endParaRPr lang="en-US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677D9-9FBE-E3CA-6105-DA9CC2730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" y="961575"/>
            <a:ext cx="9855200" cy="52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4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7C18-53DF-DD51-16BC-D2386B15C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4A4456-292A-7C45-37EF-3818316B5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166" y="589608"/>
            <a:ext cx="10726433" cy="664810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securely stored in AWS S3 and processed using Snowflake.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Visualized sales trends, top products, customer demographics, geographic distribution, and payment methods.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aids in optimizing sales strategies and supports strategic planning for growth and profitability.</a:t>
            </a:r>
            <a:endParaRPr lang="en-US" sz="2300" b="0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7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E0E47-721C-E2F5-90EF-C5C80FE4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24CD08-4C53-03DE-78C6-CC7CAFD44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12514" y="2796225"/>
            <a:ext cx="4293054" cy="66481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0896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BE517-1057-277C-AFE6-2DEACF794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8B40EE-9FE0-69AC-09C2-B49C855F1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295" y="825797"/>
            <a:ext cx="10651525" cy="523411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involves handling missing values, removing duplicates, fixing data types, renaming columns etc.</a:t>
            </a:r>
            <a:endParaRPr lang="en-US" sz="23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extract and load data from an Oracle Database to Snowflake using Informatica Intelligent Cloud Services (IICS).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Unload the data from Snowflake to an AWS S3 bucket.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 IAM role in AWS for auto-ingestion in Snowflake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Visualize the Snowflake data using Tableau for creating insightful reports.</a:t>
            </a:r>
          </a:p>
        </p:txBody>
      </p:sp>
    </p:spTree>
    <p:extLst>
      <p:ext uri="{BB962C8B-B14F-4D97-AF65-F5344CB8AC3E}">
        <p14:creationId xmlns:p14="http://schemas.microsoft.com/office/powerpoint/2010/main" val="179559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D64EC-3A55-00DD-C286-33878A79A9E5}"/>
              </a:ext>
            </a:extLst>
          </p:cNvPr>
          <p:cNvSpPr txBox="1"/>
          <p:nvPr/>
        </p:nvSpPr>
        <p:spPr>
          <a:xfrm>
            <a:off x="341745" y="308946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36720-EE8B-53BF-0DCF-6D7E0C1C2A4E}"/>
              </a:ext>
            </a:extLst>
          </p:cNvPr>
          <p:cNvSpPr txBox="1"/>
          <p:nvPr/>
        </p:nvSpPr>
        <p:spPr>
          <a:xfrm>
            <a:off x="495300" y="1054473"/>
            <a:ext cx="11391900" cy="5494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Jupyter Notebook, we performed data cleaning using the Pandas library. The steps performed include:</a:t>
            </a:r>
          </a:p>
          <a:p>
            <a:pPr marL="342900" indent="-34290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Dropping Unnecessary Columns</a:t>
            </a: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Specific columns such as SKU, SKU_VARIANT, COLOR_CODE, TID, and PRODUCT_URL are removed from the Data Frame to focus on relevant data.</a:t>
            </a:r>
          </a:p>
          <a:p>
            <a:pPr marL="342900" indent="-34290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IN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Replacing Values</a:t>
            </a: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We used the df.replace() function to replace the string value "6 (EU 39)" with the integer 6 in our Data Frame.</a:t>
            </a:r>
          </a:p>
          <a:p>
            <a:pPr marL="342900" indent="-34290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IN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Changing Column Name: </a:t>
            </a: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the df.rename(columns={"old_column_name": "new_column_name"}, </a:t>
            </a:r>
            <a:r>
              <a:rPr lang="en-US" sz="2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inplace</a:t>
            </a: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=True) function to change the column name from “Department" to “Sections" in Data Frame.</a:t>
            </a:r>
            <a:endParaRPr lang="en-IN" sz="2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3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705B2B-39A4-3D8C-6246-769733B731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8555" y="781050"/>
            <a:ext cx="8911647" cy="434975"/>
          </a:xfrm>
        </p:spPr>
        <p:txBody>
          <a:bodyPr/>
          <a:lstStyle/>
          <a:p>
            <a:r>
              <a:rPr lang="en-IN" sz="25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024349-EE32-0379-6587-144E53F645BE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1"/>
          <a:stretch/>
        </p:blipFill>
        <p:spPr>
          <a:xfrm>
            <a:off x="328555" y="1560512"/>
            <a:ext cx="5048486" cy="4516438"/>
          </a:xfr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748A65-B930-4DCB-B5C3-158C5147D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" r="40393" b="29374"/>
          <a:stretch/>
        </p:blipFill>
        <p:spPr>
          <a:xfrm>
            <a:off x="5538100" y="1560512"/>
            <a:ext cx="5905500" cy="45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4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5A4FF-C3D9-DFB0-BA01-63CD29370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E58204-2746-9353-0AF7-A5A51C4C1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1474" y="868572"/>
            <a:ext cx="10059542" cy="479082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IICS TASK: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a Nike sales dataset and employed Informatica Intelligent Cloud Services (IICS) to map the data.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Oracle served as the source, and Snowflake was the target for data integration.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task involved extracting data from Oracle using IICS and loading the data into Snowflake.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email task was added in IICS to trigger an email notification upon the successful completion of the mapping task.</a:t>
            </a:r>
          </a:p>
          <a:p>
            <a:endParaRPr lang="en-US" sz="2000" dirty="0"/>
          </a:p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3931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4A0ED-7D24-14E1-03E7-A6295306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FC7DF-E3E1-B4EF-1AEF-B43571CE3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752" y="613411"/>
            <a:ext cx="10059542" cy="479082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Snapshots:</a:t>
            </a:r>
          </a:p>
          <a:p>
            <a:endParaRPr lang="en-US" sz="4400" b="1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1B90C0A-28E0-E188-3BB7-F3523357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18" y="1311851"/>
            <a:ext cx="9897763" cy="459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14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1E26E-7D4D-B936-57FE-ADDC71D4A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DCAA46-175D-16EA-2525-1BE45A75F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977" y="359910"/>
            <a:ext cx="10059542" cy="479082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2"/>
                </a:solidFill>
              </a:rPr>
              <a:t>Email notification upon the successful completion of the mapping task.</a:t>
            </a:r>
          </a:p>
          <a:p>
            <a:endParaRPr lang="en-US" sz="2500" dirty="0"/>
          </a:p>
          <a:p>
            <a:endParaRPr lang="en-US" sz="4400" b="1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E524177-5C45-7E42-B0FC-DC2ED666C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51" y="959962"/>
            <a:ext cx="9687697" cy="493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958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IMindtree PowerPoint Template  -  Read-Only" id="{D2D078E9-0747-433B-9A53-87E4E1206723}" vid="{02E04BAB-B372-49B2-8DFC-CCA9479795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E668FDB297BA418F5A6539855E71B7" ma:contentTypeVersion="3" ma:contentTypeDescription="Create a new document." ma:contentTypeScope="" ma:versionID="4294c225a3417baf4b70885d580e1778">
  <xsd:schema xmlns:xsd="http://www.w3.org/2001/XMLSchema" xmlns:xs="http://www.w3.org/2001/XMLSchema" xmlns:p="http://schemas.microsoft.com/office/2006/metadata/properties" xmlns:ns2="88563cb8-e9e3-40d4-951f-126d0c29510d" xmlns:ns3="dc0ddbac-d92f-4135-ae82-46af643a22eb" targetNamespace="http://schemas.microsoft.com/office/2006/metadata/properties" ma:root="true" ma:fieldsID="4f00704ce9a2416b2cdaa5d136de8e77" ns2:_="" ns3:_="">
    <xsd:import namespace="88563cb8-e9e3-40d4-951f-126d0c29510d"/>
    <xsd:import namespace="dc0ddbac-d92f-4135-ae82-46af643a22e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63cb8-e9e3-40d4-951f-126d0c29510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0ddbac-d92f-4135-ae82-46af643a22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8563cb8-e9e3-40d4-951f-126d0c29510d">QUMXH5H4ZXKS-875811578-11</_dlc_DocId>
    <_dlc_DocIdUrl xmlns="88563cb8-e9e3-40d4-951f-126d0c29510d">
      <Url>https://mindtreeonline.sharepoint.com/sites/LTIMindtree-Corporate-Templates/_layouts/15/DocIdRedir.aspx?ID=QUMXH5H4ZXKS-875811578-11</Url>
      <Description>QUMXH5H4ZXKS-875811578-11</Description>
    </_dlc_DocIdUrl>
  </documentManagement>
</p:properties>
</file>

<file path=customXml/itemProps1.xml><?xml version="1.0" encoding="utf-8"?>
<ds:datastoreItem xmlns:ds="http://schemas.openxmlformats.org/officeDocument/2006/customXml" ds:itemID="{BACBCD0B-8E49-473F-9B37-931C1D238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563cb8-e9e3-40d4-951f-126d0c29510d"/>
    <ds:schemaRef ds:uri="dc0ddbac-d92f-4135-ae82-46af643a22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474493-4661-4534-A819-8424B96FDD6F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3998B09E-68DE-4B62-A34E-BB5B738ECC3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C55CB52-33A3-4B47-8C1D-0EE24875E3D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88563cb8-e9e3-40d4-951f-126d0c29510d"/>
    <ds:schemaRef ds:uri="dc0ddbac-d92f-4135-ae82-46af643a22eb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LTIMindtree PowerPoint Template 1</Template>
  <TotalTime>625</TotalTime>
  <Words>614</Words>
  <Application>Microsoft Office PowerPoint</Application>
  <PresentationFormat>Widescreen</PresentationFormat>
  <Paragraphs>73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Frutiger 45 bold</vt:lpstr>
      <vt:lpstr>Frutiger 45 Light</vt:lpstr>
      <vt:lpstr>Frutiger LT Pro 45 Light</vt:lpstr>
      <vt:lpstr>Symbol</vt:lpstr>
      <vt:lpstr>Times New Roman</vt:lpstr>
      <vt:lpstr>Wingdings</vt:lpstr>
      <vt:lpstr>Office Theme</vt:lpstr>
      <vt:lpstr>NIKE SALES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Dharun Balaji C</dc:creator>
  <cp:lastModifiedBy>Sagar Ganesh Chaudhari</cp:lastModifiedBy>
  <cp:revision>13</cp:revision>
  <dcterms:created xsi:type="dcterms:W3CDTF">2025-02-18T03:26:28Z</dcterms:created>
  <dcterms:modified xsi:type="dcterms:W3CDTF">2025-02-19T07:41:46Z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0x0101001EE668FDB297BA418F5A6539855E71B7</vt:lpwstr>
  </property>
  <property fmtid="{D5CDD505-2E9C-101B-9397-08002B2CF9AE}" pid="3" name="_dlc_DocIdItemGuid">
    <vt:lpwstr>36da67c7-b504-4aea-865b-0e87cedc899d</vt:lpwstr>
  </property>
</Properties>
</file>